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B374330-B396-4D9D-92BD-A677143A4A4A}">
          <p14:sldIdLst>
            <p14:sldId id="261"/>
          </p14:sldIdLst>
        </p14:section>
        <p14:section name="제목 없는 구역" id="{874B11EE-C1C5-49A8-933B-A00937CD7A9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66"/>
    <a:srgbClr val="000000"/>
    <a:srgbClr val="5B5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44" autoAdjust="0"/>
    <p:restoredTop sz="94660"/>
  </p:normalViewPr>
  <p:slideViewPr>
    <p:cSldViewPr snapToGrid="0">
      <p:cViewPr>
        <p:scale>
          <a:sx n="50" d="100"/>
          <a:sy n="50" d="100"/>
        </p:scale>
        <p:origin x="1104" y="-3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F6988DC3-2868-4E38-A225-857DD975B17B}"/>
              </a:ext>
            </a:extLst>
          </p:cNvPr>
          <p:cNvGrpSpPr/>
          <p:nvPr/>
        </p:nvGrpSpPr>
        <p:grpSpPr>
          <a:xfrm>
            <a:off x="47498" y="3495692"/>
            <a:ext cx="30275211" cy="37705552"/>
            <a:chOff x="19250" y="3354123"/>
            <a:chExt cx="30275211" cy="37705552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DF27ADC-E51D-498D-B95F-54418EEF6C67}"/>
                </a:ext>
              </a:extLst>
            </p:cNvPr>
            <p:cNvSpPr/>
            <p:nvPr/>
          </p:nvSpPr>
          <p:spPr>
            <a:xfrm>
              <a:off x="19250" y="3354123"/>
              <a:ext cx="30275211" cy="3770555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8B9692B8-82B1-4505-A97F-ED5E163D1B57}"/>
                </a:ext>
              </a:extLst>
            </p:cNvPr>
            <p:cNvSpPr/>
            <p:nvPr/>
          </p:nvSpPr>
          <p:spPr>
            <a:xfrm>
              <a:off x="294968" y="8390422"/>
              <a:ext cx="29555767" cy="32256133"/>
            </a:xfrm>
            <a:prstGeom prst="roundRect">
              <a:avLst>
                <a:gd name="adj" fmla="val 160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663671-E5AE-442D-895A-B56F31961225}"/>
              </a:ext>
            </a:extLst>
          </p:cNvPr>
          <p:cNvSpPr/>
          <p:nvPr/>
        </p:nvSpPr>
        <p:spPr>
          <a:xfrm>
            <a:off x="3743955" y="3746494"/>
            <a:ext cx="24445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SGM</a:t>
            </a:r>
            <a:r>
              <a:rPr lang="ko-KR" altLang="en-US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기반 </a:t>
            </a:r>
            <a:r>
              <a:rPr lang="en-US" altLang="ko-KR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3</a:t>
            </a:r>
            <a:r>
              <a:rPr lang="ko-KR" altLang="en-US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차원 정보 추출 </a:t>
            </a:r>
            <a:r>
              <a:rPr lang="en-US" altLang="ko-KR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ASIC</a:t>
            </a:r>
            <a:endParaRPr lang="ko-KR" altLang="en-US" sz="96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40B9F-2245-4B43-8ACD-D39022C4F6E7}"/>
              </a:ext>
            </a:extLst>
          </p:cNvPr>
          <p:cNvSpPr txBox="1"/>
          <p:nvPr/>
        </p:nvSpPr>
        <p:spPr>
          <a:xfrm>
            <a:off x="11160120" y="6801212"/>
            <a:ext cx="794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김영현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 err="1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민경국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문병인</a:t>
            </a:r>
            <a:endParaRPr lang="ko-KR" altLang="en-US" sz="6000" dirty="0">
              <a:solidFill>
                <a:schemeClr val="bg1">
                  <a:lumMod val="75000"/>
                </a:schemeClr>
              </a:solidFill>
              <a:latin typeface="Adobe Fan Heiti Std B" panose="020B0700000000000000" pitchFamily="34" charset="-128"/>
              <a:ea typeface="HY견고딕" panose="02030600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EAE2FC6-356C-4A24-99FF-46E2B4B2A4A9}"/>
              </a:ext>
            </a:extLst>
          </p:cNvPr>
          <p:cNvSpPr/>
          <p:nvPr/>
        </p:nvSpPr>
        <p:spPr>
          <a:xfrm>
            <a:off x="9491162" y="5545489"/>
            <a:ext cx="11088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경북대학교 일반대학원 전자전기공학부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6345B737-D146-44A0-B7F5-44ACCB01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163" y="41200135"/>
            <a:ext cx="3816897" cy="145065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675864F-D80F-4A70-8712-11C19B93E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77" y="41345125"/>
            <a:ext cx="4252966" cy="130566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0AEE616-3872-4C67-9019-2F9E15B58604}"/>
              </a:ext>
            </a:extLst>
          </p:cNvPr>
          <p:cNvSpPr/>
          <p:nvPr/>
        </p:nvSpPr>
        <p:spPr>
          <a:xfrm>
            <a:off x="919374" y="8849692"/>
            <a:ext cx="1632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서론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262340-6B6B-4DC3-8BAB-FE744A1082FA}"/>
              </a:ext>
            </a:extLst>
          </p:cNvPr>
          <p:cNvSpPr/>
          <p:nvPr/>
        </p:nvSpPr>
        <p:spPr>
          <a:xfrm>
            <a:off x="1705383" y="9688204"/>
            <a:ext cx="26815013" cy="384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 스테레오 비전기반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거리 정보 획득 기술은 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카메라 데이터와 거리 정보 데이터를 동시에 획득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하고 매칭할 수 있어 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자율주행</a:t>
            </a:r>
            <a:r>
              <a:rPr lang="en-US" altLang="ko-KR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로봇 </a:t>
            </a:r>
            <a:r>
              <a:rPr lang="ko-KR" altLang="en-US" sz="3200" b="1" u="sng" dirty="0" err="1">
                <a:latin typeface="굴림" panose="020B0600000101010101" pitchFamily="50" charset="-127"/>
                <a:ea typeface="굴림" panose="020B0600000101010101" pitchFamily="50" charset="-127"/>
              </a:rPr>
              <a:t>비젼</a:t>
            </a:r>
            <a:r>
              <a:rPr lang="en-US" altLang="ko-KR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등의 분야에서 활용도가 높다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카메라 센서를 이용한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거리 정보 획득 기술 중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SGM(semi-global matching)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기법은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연산량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대비 높은 정확도를 보여주어 널리 활용되고 있으며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이를 하드웨어로 구현하기 위한 연구가 다수 진행되고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특히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가속기를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으로 개발할 경우 저전력 동작 특성을 확보할 수 있으므로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정보를 요구하는 임베디드 시스템에서 활용될 수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이에 본 연구진은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2021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회차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28nm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공정으로 제작한 칩의 구조를 기반으로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2D-haar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Wavelet Filter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모듈을 추가하여 시차 정확도를 개선한 구조로 가속기를 설계하고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삼성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28nm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공정을 사용하여 설계된 가속기를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으로 개발하였다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[1, 2].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07BB560-AF56-4FF9-90B2-FFE3C26F64D2}"/>
              </a:ext>
            </a:extLst>
          </p:cNvPr>
          <p:cNvSpPr/>
          <p:nvPr/>
        </p:nvSpPr>
        <p:spPr>
          <a:xfrm>
            <a:off x="919374" y="13808900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3</a:t>
            </a:r>
            <a:r>
              <a:rPr lang="ko-KR" altLang="en-US" sz="4800" b="1" dirty="0">
                <a:latin typeface="+mj-ea"/>
              </a:rPr>
              <a:t>차원 정보 획득 가속기의 하드웨어 구조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3C6BAE6-3315-4ECC-B557-BC34385CE906}"/>
              </a:ext>
            </a:extLst>
          </p:cNvPr>
          <p:cNvSpPr/>
          <p:nvPr/>
        </p:nvSpPr>
        <p:spPr>
          <a:xfrm>
            <a:off x="2200788" y="14972847"/>
            <a:ext cx="2596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ko-KR" sz="4400" dirty="0">
              <a:latin typeface="+mn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80BB44C-A74B-46F3-B666-F8D63A60C20D}"/>
              </a:ext>
            </a:extLst>
          </p:cNvPr>
          <p:cNvSpPr/>
          <p:nvPr/>
        </p:nvSpPr>
        <p:spPr>
          <a:xfrm>
            <a:off x="1705381" y="14576199"/>
            <a:ext cx="26815013" cy="448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거리 정보 획득 가속기의 하드웨어 구조는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스테레오 카메라 영상의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정보를 추출하기 위해 크게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Pre-Processing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SGM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Post-Processing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모듈로 구성된다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Pre-Processing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모듈은 좌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우 영상을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렉티피케이션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(rectification)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2D-haar Wavelet Filter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고주파 성분이 제거된 보정 영상을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SGM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모듈로 입력하게 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특히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2D-haar Wavelet Filter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경우 일반적으로 사용되는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2D-gaussian Filter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비해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KITTI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데이터셋 기준 </a:t>
            </a:r>
            <a:r>
              <a:rPr lang="ko-KR" altLang="en-US" sz="3200" b="1" u="sng" dirty="0" err="1">
                <a:latin typeface="굴림" panose="020B0600000101010101" pitchFamily="50" charset="-127"/>
                <a:ea typeface="굴림" panose="020B0600000101010101" pitchFamily="50" charset="-127"/>
              </a:rPr>
              <a:t>오정합률이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 약 </a:t>
            </a:r>
            <a:r>
              <a:rPr lang="en-US" altLang="ko-KR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3.5% 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개선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되어 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기존에 제안한 </a:t>
            </a:r>
            <a:r>
              <a:rPr lang="en-US" altLang="ko-KR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SGM 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구조보다 높은 </a:t>
            </a:r>
            <a:r>
              <a:rPr lang="ko-KR" altLang="en-US" sz="3200" b="1" u="sng" dirty="0" err="1">
                <a:latin typeface="굴림" panose="020B0600000101010101" pitchFamily="50" charset="-127"/>
                <a:ea typeface="굴림" panose="020B0600000101010101" pitchFamily="50" charset="-127"/>
              </a:rPr>
              <a:t>정합률을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 달성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할 수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[1]. SGM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모듈에서는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보정된 입력영상을 기반으로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CSCT(center-symmetric census transform)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연산을 수행하여 초기 비용을 계산하고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방향의 경로 비용을 각각 연산한다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4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방향의 경로 비용은 비용 집계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(cost aggregation)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되며 좌우측 영상을 기준으로 한 시차가 각각 출력된다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Post-Processing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모듈에서는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출력된 좌우 시차를 기반으로 시차의 신뢰도 판단 및 전파하며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가중 메디안 필터를 통해 개선된 시차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최종 출력한다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[2].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6290682-7095-412C-AA5A-8DC71A881936}"/>
              </a:ext>
            </a:extLst>
          </p:cNvPr>
          <p:cNvSpPr/>
          <p:nvPr/>
        </p:nvSpPr>
        <p:spPr>
          <a:xfrm>
            <a:off x="25003619" y="34565676"/>
            <a:ext cx="5499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2. 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레이아웃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6B59F4C-3B5E-4D26-9098-8DE9D6F36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89544"/>
              </p:ext>
            </p:extLst>
          </p:nvPr>
        </p:nvGraphicFramePr>
        <p:xfrm>
          <a:off x="19232709" y="28950620"/>
          <a:ext cx="645418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794578422"/>
                    </a:ext>
                  </a:extLst>
                </a:gridCol>
                <a:gridCol w="694182">
                  <a:extLst>
                    <a:ext uri="{9D8B030D-6E8A-4147-A177-3AD203B41FA5}">
                      <a16:colId xmlns:a16="http://schemas.microsoft.com/office/drawing/2014/main" val="1610785502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3654509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Phase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Task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kern="100" dirty="0">
                          <a:effectLst/>
                        </a:rPr>
                        <a:t>Description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86725"/>
                  </a:ext>
                </a:extLst>
              </a:tr>
              <a:tr h="40132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800" kern="100" dirty="0">
                          <a:effectLst/>
                        </a:rPr>
                        <a:t>Front-end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RTL Design &amp; Function Simulation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1587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2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Synthesis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00022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3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Design Rule Check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2177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4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Formal Verification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19998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5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Pre-layout Static Timing Analysis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37178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6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Pre-layout Simulation with SDF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587422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800" kern="100" dirty="0">
                          <a:effectLst/>
                        </a:rPr>
                        <a:t>Back-end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7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Place &amp; Route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94974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8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RC Extraction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99950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9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Post-layout Static Timing Analysis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49505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10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Post-layout Simulation with SDF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23084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11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Static Power Analysis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92824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12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Physical Verification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033464"/>
                  </a:ext>
                </a:extLst>
              </a:tr>
            </a:tbl>
          </a:graphicData>
        </a:graphic>
      </p:graphicFrame>
      <p:sp>
        <p:nvSpPr>
          <p:cNvPr id="48" name="직사각형 47">
            <a:extLst>
              <a:ext uri="{FF2B5EF4-FFF2-40B4-BE49-F238E27FC236}">
                <a16:creationId xmlns:a16="http://schemas.microsoft.com/office/drawing/2014/main" id="{C9C99094-7271-4A6D-B04A-14F5CA477EF3}"/>
              </a:ext>
            </a:extLst>
          </p:cNvPr>
          <p:cNvSpPr/>
          <p:nvPr/>
        </p:nvSpPr>
        <p:spPr>
          <a:xfrm>
            <a:off x="19232709" y="34565410"/>
            <a:ext cx="5673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2. ASIC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 과정 및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Task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1AEE386-02A9-4EF9-8C90-036666908EED}"/>
              </a:ext>
            </a:extLst>
          </p:cNvPr>
          <p:cNvSpPr/>
          <p:nvPr/>
        </p:nvSpPr>
        <p:spPr>
          <a:xfrm>
            <a:off x="919374" y="38531443"/>
            <a:ext cx="15346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감사의 글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A5B09E4-518A-4E3B-8B10-3C7FD49EC2BB}"/>
              </a:ext>
            </a:extLst>
          </p:cNvPr>
          <p:cNvSpPr/>
          <p:nvPr/>
        </p:nvSpPr>
        <p:spPr>
          <a:xfrm>
            <a:off x="1705381" y="39082917"/>
            <a:ext cx="14871749" cy="64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IDEC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MPW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EDA Tool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지원받아 수행하였습니다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065C5DC-1FA6-98D4-2935-5B2978A37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443" y="28917962"/>
            <a:ext cx="2789392" cy="5673113"/>
          </a:xfrm>
          <a:prstGeom prst="rect">
            <a:avLst/>
          </a:prstGeom>
        </p:spPr>
      </p:pic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D28D2E12-DE47-F513-7D20-F7C86E8B9F62}"/>
              </a:ext>
            </a:extLst>
          </p:cNvPr>
          <p:cNvSpPr/>
          <p:nvPr/>
        </p:nvSpPr>
        <p:spPr>
          <a:xfrm>
            <a:off x="1705380" y="39716236"/>
            <a:ext cx="15375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2021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년도 정부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교육부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재원으로 한국연구재단의 지원을 받아</a:t>
            </a:r>
          </a:p>
          <a:p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수행된 기초연구사업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(NRF-2016R1D1A3B01015379)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연구결과임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C1ED308-DBCD-4B3F-9418-AB05CC3A419E}"/>
              </a:ext>
            </a:extLst>
          </p:cNvPr>
          <p:cNvSpPr/>
          <p:nvPr/>
        </p:nvSpPr>
        <p:spPr>
          <a:xfrm>
            <a:off x="20988768" y="40136394"/>
            <a:ext cx="609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3. 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동작 검증 환경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47855254-3460-BCE1-8622-F37D830A4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441" y="35351989"/>
            <a:ext cx="5644753" cy="494588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B9E20248-4AD5-441A-8481-0E84E9E3ADB0}"/>
              </a:ext>
            </a:extLst>
          </p:cNvPr>
          <p:cNvGrpSpPr/>
          <p:nvPr/>
        </p:nvGrpSpPr>
        <p:grpSpPr>
          <a:xfrm>
            <a:off x="3650612" y="19576267"/>
            <a:ext cx="23068981" cy="3739658"/>
            <a:chOff x="3827221" y="18758193"/>
            <a:chExt cx="23068981" cy="3739658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654EF89C-24C3-4253-8739-1DE7D458D2A6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221" y="18758193"/>
              <a:ext cx="23068981" cy="2952721"/>
            </a:xfrm>
            <a:prstGeom prst="rect">
              <a:avLst/>
            </a:prstGeom>
          </p:spPr>
        </p:pic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2E19AFF-A577-4140-A759-7BC7118C002B}"/>
                </a:ext>
              </a:extLst>
            </p:cNvPr>
            <p:cNvSpPr/>
            <p:nvPr/>
          </p:nvSpPr>
          <p:spPr>
            <a:xfrm>
              <a:off x="10347962" y="21913076"/>
              <a:ext cx="103401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latin typeface="굴림" panose="020B0600000101010101" pitchFamily="50" charset="-127"/>
                  <a:ea typeface="굴림" panose="020B0600000101010101" pitchFamily="50" charset="-127"/>
                </a:rPr>
                <a:t>그림 </a:t>
              </a:r>
              <a:r>
                <a:rPr lang="en-US" altLang="ko-KR" sz="3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1. 3</a:t>
              </a:r>
              <a:r>
                <a:rPr lang="ko-KR" altLang="en-US" sz="3200" dirty="0">
                  <a:latin typeface="굴림" panose="020B0600000101010101" pitchFamily="50" charset="-127"/>
                  <a:ea typeface="굴림" panose="020B0600000101010101" pitchFamily="50" charset="-127"/>
                </a:rPr>
                <a:t>차원 거리 정보 획득 가속기의 하드웨어</a:t>
              </a:r>
              <a:r>
                <a:rPr lang="en-US" altLang="ko-KR" sz="3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sz="3200" dirty="0">
                  <a:latin typeface="굴림" panose="020B0600000101010101" pitchFamily="50" charset="-127"/>
                  <a:ea typeface="굴림" panose="020B0600000101010101" pitchFamily="50" charset="-127"/>
                </a:rPr>
                <a:t>구조</a:t>
              </a:r>
              <a:endPara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F1246A5E-60E9-4145-9F94-A3709E21B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20423"/>
              </p:ext>
            </p:extLst>
          </p:nvPr>
        </p:nvGraphicFramePr>
        <p:xfrm>
          <a:off x="20437937" y="23715702"/>
          <a:ext cx="8077202" cy="44100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38601">
                  <a:extLst>
                    <a:ext uri="{9D8B030D-6E8A-4147-A177-3AD203B41FA5}">
                      <a16:colId xmlns:a16="http://schemas.microsoft.com/office/drawing/2014/main" val="3096225673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2793842759"/>
                    </a:ext>
                  </a:extLst>
                </a:gridCol>
              </a:tblGrid>
              <a:tr h="5409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Specifications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727445"/>
                  </a:ext>
                </a:extLst>
              </a:tr>
              <a:tr h="4327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Image resolution</a:t>
                      </a: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1280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×720(stereo image)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539682"/>
                  </a:ext>
                </a:extLst>
              </a:tr>
              <a:tr h="437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ncy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74.25Mhz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7734518"/>
                  </a:ext>
                </a:extLst>
              </a:tr>
              <a:tr h="432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Memory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192 SRAMs of 1280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 SRAMs of 1280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SRAMs of 512×8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SRAM of 1280×7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SRAM of 1280×4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5597571"/>
                  </a:ext>
                </a:extLst>
              </a:tr>
              <a:tr h="432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 count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1,001,044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9543018"/>
                  </a:ext>
                </a:extLst>
              </a:tr>
              <a:tr h="432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 size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mm × 2 mm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978695"/>
                  </a:ext>
                </a:extLst>
              </a:tr>
            </a:tbl>
          </a:graphicData>
        </a:graphic>
      </p:graphicFrame>
      <p:sp>
        <p:nvSpPr>
          <p:cNvPr id="56" name="직사각형 55">
            <a:extLst>
              <a:ext uri="{FF2B5EF4-FFF2-40B4-BE49-F238E27FC236}">
                <a16:creationId xmlns:a16="http://schemas.microsoft.com/office/drawing/2014/main" id="{3D709A73-4995-4701-88A3-9A6B7CA8C560}"/>
              </a:ext>
            </a:extLst>
          </p:cNvPr>
          <p:cNvSpPr/>
          <p:nvPr/>
        </p:nvSpPr>
        <p:spPr>
          <a:xfrm>
            <a:off x="19752785" y="28179973"/>
            <a:ext cx="5547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1. 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설계 사양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F219B188-3D39-4087-877B-CBE4981CC46E}"/>
              </a:ext>
            </a:extLst>
          </p:cNvPr>
          <p:cNvSpPr/>
          <p:nvPr/>
        </p:nvSpPr>
        <p:spPr>
          <a:xfrm>
            <a:off x="1201788" y="23746077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ASIC </a:t>
            </a:r>
            <a:r>
              <a:rPr lang="ko-KR" altLang="en-US" sz="4800" b="1" dirty="0">
                <a:latin typeface="+mj-ea"/>
              </a:rPr>
              <a:t>설계</a:t>
            </a:r>
            <a:r>
              <a:rPr lang="en-US" altLang="ko-KR" sz="4800" b="1" dirty="0">
                <a:latin typeface="+mj-ea"/>
              </a:rPr>
              <a:t> 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2EFDDD3-7A9F-4805-9D9C-825A9B4F181A}"/>
              </a:ext>
            </a:extLst>
          </p:cNvPr>
          <p:cNvSpPr/>
          <p:nvPr/>
        </p:nvSpPr>
        <p:spPr>
          <a:xfrm>
            <a:off x="1711750" y="24402689"/>
            <a:ext cx="17451925" cy="256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Verilog HDL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사용하여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가속기의 하드웨어 구조를 설계하고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검증하였다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설계 사양은 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Gate count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부분은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Design compiler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합성한 결과 이다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ASIC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 과정은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검증이 완료된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HDL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기반으로 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과정을 순차적으로 수행하였으며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최종적인 칩 레이아웃은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6FB67E-53FC-43D9-95E7-005EDA7800E7}"/>
              </a:ext>
            </a:extLst>
          </p:cNvPr>
          <p:cNvSpPr/>
          <p:nvPr/>
        </p:nvSpPr>
        <p:spPr>
          <a:xfrm>
            <a:off x="919374" y="27102127"/>
            <a:ext cx="15213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칩 동작 검증 환경</a:t>
            </a:r>
            <a:r>
              <a:rPr lang="en-US" altLang="ko-KR" sz="4800" b="1" dirty="0">
                <a:latin typeface="+mj-ea"/>
              </a:rPr>
              <a:t> 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0FAB131-A40F-4B75-8A9C-0B38539273DC}"/>
              </a:ext>
            </a:extLst>
          </p:cNvPr>
          <p:cNvSpPr/>
          <p:nvPr/>
        </p:nvSpPr>
        <p:spPr>
          <a:xfrm>
            <a:off x="1727900" y="27810070"/>
            <a:ext cx="17161903" cy="320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칩의 동작을 검증하기 위한 환경은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 보드에 칩을 마운트하고 해당 보드와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보드를 서로 연결한다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보드는 테스트용 입력 이미지를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테스트보드로 전송하고 칩에서 나온 결과 영상은 다시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받아 인터페이스 보드를 통해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PC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전송하며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최종적으로 결과 영상을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PC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확인하여 동작 여부를 확인했다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indent="288000" algn="just">
              <a:lnSpc>
                <a:spcPct val="130000"/>
              </a:lnSpc>
            </a:pP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93291042-6322-4EE0-B81E-A8A4AE95F3AE}"/>
              </a:ext>
            </a:extLst>
          </p:cNvPr>
          <p:cNvSpPr/>
          <p:nvPr/>
        </p:nvSpPr>
        <p:spPr>
          <a:xfrm>
            <a:off x="919374" y="30532323"/>
            <a:ext cx="1677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결론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184A56EA-F15F-48F4-BC47-3BCC801331EF}"/>
              </a:ext>
            </a:extLst>
          </p:cNvPr>
          <p:cNvSpPr/>
          <p:nvPr/>
        </p:nvSpPr>
        <p:spPr>
          <a:xfrm>
            <a:off x="1705379" y="31207331"/>
            <a:ext cx="17222519" cy="320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연구에서는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2021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회차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28nm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공정으로 개발한 칩의 구조를 기반으로 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시차 정확도를 개선한 구조를 </a:t>
            </a:r>
            <a:r>
              <a:rPr lang="en-US" altLang="ko-KR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으로 개발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거리 정보 획득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SGM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기법 및 전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후처리 연산을 파이프라인 구조로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설계하여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en-US" altLang="ko-KR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HD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해상도의 스테레오 이미지를 초당 </a:t>
            </a:r>
            <a:r>
              <a:rPr lang="en-US" altLang="ko-KR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30</a:t>
            </a:r>
            <a:r>
              <a:rPr lang="ko-KR" altLang="en-US" sz="320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프레임으로 처리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가능하며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기반으로 동작검증을 확인하였다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최종적으로 개발된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칩 동작 검증 환경에서 테스트를 하였고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 동작 검증 결과 일부의 칩만 부분적으로 동작하였다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  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147C748D-F5C6-4F45-847B-A271084F5EE9}"/>
              </a:ext>
            </a:extLst>
          </p:cNvPr>
          <p:cNvSpPr/>
          <p:nvPr/>
        </p:nvSpPr>
        <p:spPr>
          <a:xfrm>
            <a:off x="919374" y="34582656"/>
            <a:ext cx="1527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참고문헌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BE42E15B-45A4-4019-A3A8-0A124BC3CEC1}"/>
              </a:ext>
            </a:extLst>
          </p:cNvPr>
          <p:cNvSpPr/>
          <p:nvPr/>
        </p:nvSpPr>
        <p:spPr>
          <a:xfrm>
            <a:off x="1705381" y="35344557"/>
            <a:ext cx="15273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 C. -H. Choi, Y. Kim, J. Ha and B. Moon, "</a:t>
            </a:r>
            <a:r>
              <a:rPr lang="en-US" altLang="ko-KR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Haar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Filter Hardware Architecture for the Accuracy Improvement of Stereo Vision Systems," </a:t>
            </a:r>
            <a:r>
              <a:rPr lang="it-IT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in Proc. Int. SoC Design Conf. (ISOCC), pp. 401-402, 2021.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7D99CC2A-31E5-4D4D-9C41-A854180FE1E6}"/>
              </a:ext>
            </a:extLst>
          </p:cNvPr>
          <p:cNvSpPr/>
          <p:nvPr/>
        </p:nvSpPr>
        <p:spPr>
          <a:xfrm>
            <a:off x="1705381" y="36931267"/>
            <a:ext cx="15273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[2] J. Hyun, et al., "Hardware-friendly architecture for a pseudo 2D weighted median filter based on sparse-window approach," </a:t>
            </a:r>
            <a:r>
              <a:rPr lang="en-US" altLang="ko-KR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Multimed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Tools Appl., vol. 80, no. 26, pp. 34221-34236, 2021.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6D761D3-4F7F-499E-8A0C-514BAB7AA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258" y="445154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44875</TotalTime>
  <Words>789</Words>
  <Application>Microsoft Office PowerPoint</Application>
  <PresentationFormat>사용자 지정</PresentationFormat>
  <Paragraphs>70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Adobe Fan Heiti Std B</vt:lpstr>
      <vt:lpstr>HY견고딕</vt:lpstr>
      <vt:lpstr>SimSun</vt:lpstr>
      <vt:lpstr>굴림</vt:lpstr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SoC_min</cp:lastModifiedBy>
  <cp:revision>132</cp:revision>
  <dcterms:created xsi:type="dcterms:W3CDTF">2018-03-08T06:02:33Z</dcterms:created>
  <dcterms:modified xsi:type="dcterms:W3CDTF">2023-06-22T07:55:37Z</dcterms:modified>
</cp:coreProperties>
</file>